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3" r:id="rId11"/>
    <p:sldId id="334" r:id="rId12"/>
    <p:sldId id="335" r:id="rId13"/>
    <p:sldId id="336" r:id="rId14"/>
    <p:sldId id="337" r:id="rId15"/>
    <p:sldId id="346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Stijl, donker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ijl, donker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799B23B-EC83-4686-B30A-512413B5E67A}" styleName="Stijl, licht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0C0A-5464-4FE4-84EB-FF9C94016DF4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6404-AD6E-4860-8E75-697CA40B95DA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5A5F33-E0CA-4929-A8A9-82A10895D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Beperkingen en stoornissen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5A16931-16DA-465B-A850-F6A744D156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Boek Pedagogisch werk 2</a:t>
            </a:r>
          </a:p>
          <a:p>
            <a:r>
              <a:rPr lang="nl-NL" dirty="0"/>
              <a:t>Thema 8 Werken met richtlijnen</a:t>
            </a:r>
          </a:p>
          <a:p>
            <a:r>
              <a:rPr lang="nl-NL" dirty="0"/>
              <a:t>Periode 6 – les 6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5508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38508-C34A-48F6-AE74-548782B45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nl-NL" dirty="0">
                <a:solidFill>
                  <a:srgbClr val="262626"/>
                </a:solidFill>
              </a:rPr>
              <a:t>verzorgingsprotocollen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7C8FB756-CFEA-4121-A842-7A2BFF2B28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1800417"/>
              </p:ext>
            </p:extLst>
          </p:nvPr>
        </p:nvGraphicFramePr>
        <p:xfrm>
          <a:off x="1117601" y="2904009"/>
          <a:ext cx="9655174" cy="2989299"/>
        </p:xfrm>
        <a:graphic>
          <a:graphicData uri="http://schemas.openxmlformats.org/drawingml/2006/table">
            <a:tbl>
              <a:tblPr firstRow="1" firstCol="1" bandRow="1"/>
              <a:tblGrid>
                <a:gridCol w="2873579">
                  <a:extLst>
                    <a:ext uri="{9D8B030D-6E8A-4147-A177-3AD203B41FA5}">
                      <a16:colId xmlns:a16="http://schemas.microsoft.com/office/drawing/2014/main" val="201688329"/>
                    </a:ext>
                  </a:extLst>
                </a:gridCol>
                <a:gridCol w="3631770">
                  <a:extLst>
                    <a:ext uri="{9D8B030D-6E8A-4147-A177-3AD203B41FA5}">
                      <a16:colId xmlns:a16="http://schemas.microsoft.com/office/drawing/2014/main" val="1139718"/>
                    </a:ext>
                  </a:extLst>
                </a:gridCol>
                <a:gridCol w="3149825">
                  <a:extLst>
                    <a:ext uri="{9D8B030D-6E8A-4147-A177-3AD203B41FA5}">
                      <a16:colId xmlns:a16="http://schemas.microsoft.com/office/drawing/2014/main" val="4056438775"/>
                    </a:ext>
                  </a:extLst>
                </a:gridCol>
              </a:tblGrid>
              <a:tr h="2989299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200" b="1" i="0" u="none" strike="noStrike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Inbakeren</a:t>
                      </a:r>
                      <a:endParaRPr lang="nl-NL" sz="2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1849" marR="131849" marT="183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Overleggen met consultatiebureau of kinderarts (staan zij achter deze methode?)</a:t>
                      </a:r>
                      <a:endParaRPr lang="nl-NL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1849" marR="131849" marT="183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Wanneer inbakeren niet op de juiste manier gebeurt, kunnen er levensgevaarlijke situaties ontstaan (heupafwijkingen bijv.)</a:t>
                      </a:r>
                      <a:endParaRPr lang="nl-NL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l-NL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1849" marR="131849" marT="183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2225676"/>
                  </a:ext>
                </a:extLst>
              </a:tr>
            </a:tbl>
          </a:graphicData>
        </a:graphic>
      </p:graphicFrame>
      <p:pic>
        <p:nvPicPr>
          <p:cNvPr id="1026" name="Picture 2" descr="Afbeeldingsresultaat voor inbakeren baby&quot;">
            <a:extLst>
              <a:ext uri="{FF2B5EF4-FFF2-40B4-BE49-F238E27FC236}">
                <a16:creationId xmlns:a16="http://schemas.microsoft.com/office/drawing/2014/main" id="{ADC0DBA4-4FF2-4826-92CD-BA5096F66E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8" r="25555"/>
          <a:stretch/>
        </p:blipFill>
        <p:spPr bwMode="auto">
          <a:xfrm>
            <a:off x="2667000" y="3198508"/>
            <a:ext cx="1190626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85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2C1ED6-B3AC-45F6-96E3-094F7D15F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Overige verzorgingsprotocollen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93B7CE-3A80-44C5-907E-C011F85ED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200" dirty="0"/>
              <a:t>Ziekte en ongeval</a:t>
            </a:r>
          </a:p>
          <a:p>
            <a:r>
              <a:rPr lang="nl-NL" sz="2200" dirty="0"/>
              <a:t>Voedselallergie</a:t>
            </a:r>
          </a:p>
          <a:p>
            <a:r>
              <a:rPr lang="nl-NL" sz="2200" dirty="0"/>
              <a:t>Kinderen in de zon</a:t>
            </a:r>
          </a:p>
          <a:p>
            <a:r>
              <a:rPr lang="nl-NL" sz="2200" dirty="0"/>
              <a:t>Hygiënewijzer</a:t>
            </a:r>
          </a:p>
          <a:p>
            <a:r>
              <a:rPr lang="nl-NL" sz="2200" dirty="0"/>
              <a:t>Bewaarwijzer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4951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598DD6-7641-405A-949D-0ECF014D4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9C6EBB-DF83-455E-8A56-D1158F589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200" dirty="0"/>
              <a:t>Hoeveel procent van de Nederlandse bevolking is gevaccineerd tegen infectieziekten als kinkhoest, bof, mazelen en rode hond denken jullie?</a:t>
            </a:r>
          </a:p>
          <a:p>
            <a:pPr marL="0" indent="0" algn="ctr">
              <a:buNone/>
            </a:pPr>
            <a:endParaRPr lang="nl-NL" sz="2200" dirty="0"/>
          </a:p>
          <a:p>
            <a:pPr marL="0" indent="0" algn="ctr">
              <a:buNone/>
            </a:pPr>
            <a:endParaRPr lang="nl-NL" sz="2200" dirty="0"/>
          </a:p>
        </p:txBody>
      </p:sp>
      <p:pic>
        <p:nvPicPr>
          <p:cNvPr id="7174" name="Picture 6" descr="Afbeeldingsresultaat voor 95%&quot;">
            <a:extLst>
              <a:ext uri="{FF2B5EF4-FFF2-40B4-BE49-F238E27FC236}">
                <a16:creationId xmlns:a16="http://schemas.microsoft.com/office/drawing/2014/main" id="{8979BC95-72FD-4344-942C-EA36BE8E9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4189035"/>
            <a:ext cx="1790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52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6DAB40-1645-49CA-AB0B-B939B4110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EDCA54-A5DA-4E79-AA26-599A4BE13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200" dirty="0"/>
              <a:t>Als een kind een infectieziekte heeft, kun je het kind </a:t>
            </a:r>
            <a:r>
              <a:rPr lang="nl-NL" sz="2200" b="1" dirty="0"/>
              <a:t>weren</a:t>
            </a:r>
            <a:r>
              <a:rPr lang="nl-NL" sz="2200" dirty="0"/>
              <a:t>.</a:t>
            </a:r>
            <a:endParaRPr lang="nl-NL" sz="2200" b="1" dirty="0"/>
          </a:p>
          <a:p>
            <a:pPr marL="0" indent="0" algn="ctr">
              <a:buNone/>
            </a:pPr>
            <a:r>
              <a:rPr lang="nl-NL" sz="2200" dirty="0"/>
              <a:t>Wat betekent </a:t>
            </a:r>
            <a:r>
              <a:rPr lang="nl-NL" sz="2200" b="1" dirty="0"/>
              <a:t>weren</a:t>
            </a:r>
            <a:r>
              <a:rPr lang="nl-NL" sz="2200" dirty="0"/>
              <a:t>?</a:t>
            </a:r>
          </a:p>
          <a:p>
            <a:pPr marL="0" indent="0" algn="ctr">
              <a:buNone/>
            </a:pPr>
            <a:endParaRPr lang="nl-NL" sz="2200" dirty="0"/>
          </a:p>
          <a:p>
            <a:pPr marL="0" indent="0" algn="ctr">
              <a:buNone/>
            </a:pPr>
            <a:r>
              <a:rPr lang="nl-NL" sz="2200" dirty="0"/>
              <a:t>= een kind </a:t>
            </a:r>
            <a:r>
              <a:rPr lang="nl-NL" sz="2200" u="sng" dirty="0"/>
              <a:t>tijdelijk, </a:t>
            </a:r>
            <a:r>
              <a:rPr lang="nl-NL" sz="2200" dirty="0"/>
              <a:t>voor zolang het besmettelijk is, niet toelaten op de kinderopvang of op school (</a:t>
            </a:r>
            <a:r>
              <a:rPr lang="nl-NL" sz="2200" u="sng" dirty="0"/>
              <a:t>altijd</a:t>
            </a:r>
            <a:r>
              <a:rPr lang="nl-NL" sz="2200" dirty="0"/>
              <a:t> in overleg met de GGD)</a:t>
            </a:r>
          </a:p>
        </p:txBody>
      </p:sp>
    </p:spTree>
    <p:extLst>
      <p:ext uri="{BB962C8B-B14F-4D97-AF65-F5344CB8AC3E}">
        <p14:creationId xmlns:p14="http://schemas.microsoft.com/office/powerpoint/2010/main" val="352276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EA96C0-2206-4C50-BEA2-2BB0595D3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Weren, ja of nee?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350928-C38D-458B-B403-18C2022C40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31136" y="2638044"/>
            <a:ext cx="4271771" cy="3101982"/>
          </a:xfrm>
        </p:spPr>
        <p:txBody>
          <a:bodyPr>
            <a:normAutofit/>
          </a:bodyPr>
          <a:lstStyle/>
          <a:p>
            <a:r>
              <a:rPr lang="nl-NL" sz="2200" dirty="0"/>
              <a:t>Bof -</a:t>
            </a:r>
          </a:p>
          <a:p>
            <a:r>
              <a:rPr lang="nl-NL" sz="2200" dirty="0"/>
              <a:t>Kinkhoest -        </a:t>
            </a:r>
          </a:p>
          <a:p>
            <a:r>
              <a:rPr lang="nl-NL" sz="2200" dirty="0"/>
              <a:t>Mazelen - </a:t>
            </a:r>
          </a:p>
          <a:p>
            <a:r>
              <a:rPr lang="nl-NL" sz="2200" dirty="0"/>
              <a:t>Rodehond - 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2006E62A-D390-4A2A-BBAC-04417B5B7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2907" y="2656713"/>
            <a:ext cx="4270247" cy="3101982"/>
          </a:xfrm>
        </p:spPr>
        <p:txBody>
          <a:bodyPr/>
          <a:lstStyle/>
          <a:p>
            <a:r>
              <a:rPr lang="nl-NL" sz="2200" dirty="0"/>
              <a:t>Roodvonk - </a:t>
            </a:r>
          </a:p>
          <a:p>
            <a:r>
              <a:rPr lang="nl-NL" sz="2200" dirty="0"/>
              <a:t>Waterpokken - </a:t>
            </a:r>
          </a:p>
          <a:p>
            <a:r>
              <a:rPr lang="nl-NL" sz="2200" dirty="0"/>
              <a:t>Vijfde ziekte - </a:t>
            </a:r>
          </a:p>
          <a:p>
            <a:r>
              <a:rPr lang="nl-NL" sz="2200" dirty="0"/>
              <a:t>Zesde ziekte - 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07CB23F-2651-4137-B273-DC97AA4C8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54" y="2743896"/>
            <a:ext cx="474417" cy="26831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30C29DE-C4CB-4B64-B39F-251598EA3C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747" t="2151" r="1747" b="-2151"/>
          <a:stretch/>
        </p:blipFill>
        <p:spPr>
          <a:xfrm>
            <a:off x="4028637" y="3160681"/>
            <a:ext cx="330238" cy="26831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00B1664-DABC-40DF-B847-69F5B7739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216" y="3160681"/>
            <a:ext cx="474417" cy="26831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549DE8B-EE53-46F3-8DBF-D7971C7FC8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747" t="2151" r="1747" b="-2151"/>
          <a:stretch/>
        </p:blipFill>
        <p:spPr>
          <a:xfrm>
            <a:off x="3804537" y="3672133"/>
            <a:ext cx="330238" cy="26831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746405E-A986-46F1-8B52-929A99C99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637" y="4154419"/>
            <a:ext cx="474417" cy="26831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EF5F0AA-032E-41A0-9F48-0337BD0F3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5551" y="2761946"/>
            <a:ext cx="474417" cy="26831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F9B30D7-AE4B-477B-8CC2-2A7ED4C5A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1260" y="3217039"/>
            <a:ext cx="474417" cy="268318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265DAD14-7AC5-49E4-BE7E-BFD8B41C2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2759" y="3670819"/>
            <a:ext cx="474417" cy="268318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E7FEC3D9-7D21-457A-A0A2-19B95DB1F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7616" y="4133023"/>
            <a:ext cx="474417" cy="26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6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98A22C0-F581-47A6-B2B4-AC850D2A4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32" name="Picture 8" descr="Afbeeldingsresultaat voor kinkhoest kind&quot;">
            <a:extLst>
              <a:ext uri="{FF2B5EF4-FFF2-40B4-BE49-F238E27FC236}">
                <a16:creationId xmlns:a16="http://schemas.microsoft.com/office/drawing/2014/main" id="{5ECF808B-2C77-462D-A031-7615CF5AE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63484" y="918199"/>
            <a:ext cx="3082920" cy="204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fbeeldingsresultaat voor mazelen kind&quot;">
            <a:extLst>
              <a:ext uri="{FF2B5EF4-FFF2-40B4-BE49-F238E27FC236}">
                <a16:creationId xmlns:a16="http://schemas.microsoft.com/office/drawing/2014/main" id="{19C3EC8E-6E91-4BCD-B788-6E7FE704E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400" y="312367"/>
            <a:ext cx="3175729" cy="21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fbeeldingsresultaat voor rodehond kind&quot;">
            <a:extLst>
              <a:ext uri="{FF2B5EF4-FFF2-40B4-BE49-F238E27FC236}">
                <a16:creationId xmlns:a16="http://schemas.microsoft.com/office/drawing/2014/main" id="{E3B02E0E-C480-4AAA-86AD-A6A3E15EC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5" y="822353"/>
            <a:ext cx="3975405" cy="264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fbeeldingsresultaat voor waterpokken kind&quot;">
            <a:extLst>
              <a:ext uri="{FF2B5EF4-FFF2-40B4-BE49-F238E27FC236}">
                <a16:creationId xmlns:a16="http://schemas.microsoft.com/office/drawing/2014/main" id="{E448BA35-A391-40AD-B7C0-7ACE4C46F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205" y="2751089"/>
            <a:ext cx="4183968" cy="247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Afbeeldingsresultaat voor vijfde ziekte kind&quot;">
            <a:extLst>
              <a:ext uri="{FF2B5EF4-FFF2-40B4-BE49-F238E27FC236}">
                <a16:creationId xmlns:a16="http://schemas.microsoft.com/office/drawing/2014/main" id="{1FD74864-8800-40C1-B443-6E9D5450C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864" y="3237776"/>
            <a:ext cx="2032992" cy="310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beeldingsresultaat voor bof bij kind&quot;">
            <a:extLst>
              <a:ext uri="{FF2B5EF4-FFF2-40B4-BE49-F238E27FC236}">
                <a16:creationId xmlns:a16="http://schemas.microsoft.com/office/drawing/2014/main" id="{893897B7-F468-497F-86F0-0F3EA67C1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58" y="321564"/>
            <a:ext cx="2316480" cy="231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fbeeldingsresultaat voor roodvonk kind&quot;">
            <a:extLst>
              <a:ext uri="{FF2B5EF4-FFF2-40B4-BE49-F238E27FC236}">
                <a16:creationId xmlns:a16="http://schemas.microsoft.com/office/drawing/2014/main" id="{098BDC9E-1DF9-48A1-9BCA-C2ADA01F2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1" y="3237776"/>
            <a:ext cx="6325938" cy="217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Afbeeldingsresultaat voor rodehond kind&quot;">
            <a:extLst>
              <a:ext uri="{FF2B5EF4-FFF2-40B4-BE49-F238E27FC236}">
                <a16:creationId xmlns:a16="http://schemas.microsoft.com/office/drawing/2014/main" id="{7F7B5623-20D2-4C46-9049-128C5421C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523" y="4715321"/>
            <a:ext cx="2873334" cy="204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286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CF52FD2-5FD9-4295-9473-7047C3465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Ergonomisch werken?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26F4512-00F6-4855-9117-B0F3391F6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791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200" dirty="0"/>
              <a:t>= het werk zo aanpassen, dat het lichaam zo min mogelijk wordt belast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200" dirty="0"/>
              <a:t>Vier categorieën: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200" dirty="0"/>
              <a:t>Tillen en dragen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200" dirty="0"/>
              <a:t>Werken op volwassen hoogte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200" dirty="0"/>
              <a:t>Langdurig reiken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200" dirty="0"/>
              <a:t>Hurken en knielen</a:t>
            </a:r>
          </a:p>
        </p:txBody>
      </p:sp>
    </p:spTree>
    <p:extLst>
      <p:ext uri="{BB962C8B-B14F-4D97-AF65-F5344CB8AC3E}">
        <p14:creationId xmlns:p14="http://schemas.microsoft.com/office/powerpoint/2010/main" val="188559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6DB9A6-9523-411E-8BBC-8B554F7C8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Tillen en dragen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F20B11-B5E3-4674-BBA6-6F03FD846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44ED012-366E-477C-B0C3-B8C595129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136" y="2343200"/>
            <a:ext cx="5216096" cy="217159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7DABC05-2BEF-40BC-966B-C4D775650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047" y="4514799"/>
            <a:ext cx="5270817" cy="217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73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016CC7-F8D2-4892-A728-7D7822FB9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Werken op volwassen hoogte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E4ED03-32BA-4724-AAA5-109E34B6E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218" name="Picture 2" descr="Afbeeldingsresultaat voor ergonomisch werken&quot;">
            <a:extLst>
              <a:ext uri="{FF2B5EF4-FFF2-40B4-BE49-F238E27FC236}">
                <a16:creationId xmlns:a16="http://schemas.microsoft.com/office/drawing/2014/main" id="{D1F9D739-B0FA-4A21-AD34-91B443134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38044"/>
            <a:ext cx="45720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Afbeeldingsresultaat voor ergonomisch werken staan&quot;">
            <a:extLst>
              <a:ext uri="{FF2B5EF4-FFF2-40B4-BE49-F238E27FC236}">
                <a16:creationId xmlns:a16="http://schemas.microsoft.com/office/drawing/2014/main" id="{BCE2D126-5C2E-4F05-A907-080C685BF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136" y="3615940"/>
            <a:ext cx="3808730" cy="260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239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9BC986-C29D-4A43-AE47-E66FEACAC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Langdurig reiken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90D5E7-AD15-4FE3-AEAC-8598622FE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1266" name="Picture 2" descr="Afbeeldingsresultaat voor ergonomisch werken kinderopvang&quot;">
            <a:extLst>
              <a:ext uri="{FF2B5EF4-FFF2-40B4-BE49-F238E27FC236}">
                <a16:creationId xmlns:a16="http://schemas.microsoft.com/office/drawing/2014/main" id="{FC1D81E3-C22A-4982-AF7C-1187050491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3" t="26667" r="3629" b="1778"/>
          <a:stretch/>
        </p:blipFill>
        <p:spPr bwMode="auto">
          <a:xfrm>
            <a:off x="2611120" y="2638044"/>
            <a:ext cx="3211734" cy="249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44BB30F-C437-4649-AF3F-0FE82C365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259" y="2626968"/>
            <a:ext cx="35052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91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3EE4C7-E159-4BA7-A3E4-A911D96B2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Terugblik vorige les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949B8E-6909-4DFD-BCAC-F87FEF01F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200" dirty="0"/>
              <a:t>Wat is het verschil tussen </a:t>
            </a:r>
            <a:r>
              <a:rPr lang="nl-NL" sz="2200" u="sng" dirty="0"/>
              <a:t>verslikken</a:t>
            </a:r>
            <a:r>
              <a:rPr lang="nl-NL" sz="2200" dirty="0"/>
              <a:t> en </a:t>
            </a:r>
            <a:r>
              <a:rPr lang="nl-NL" sz="2200" u="sng" dirty="0"/>
              <a:t>verstikking</a:t>
            </a:r>
            <a:r>
              <a:rPr lang="nl-NL" sz="2200" dirty="0"/>
              <a:t>? </a:t>
            </a:r>
          </a:p>
          <a:p>
            <a:pPr marL="0" indent="0" algn="ctr">
              <a:buNone/>
            </a:pPr>
            <a:endParaRPr lang="nl-NL" sz="2200" dirty="0"/>
          </a:p>
          <a:p>
            <a:pPr marL="0" indent="0" algn="ctr">
              <a:buNone/>
            </a:pPr>
            <a:endParaRPr lang="nl-NL" sz="2200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6EFF6FB-5C59-4931-B123-23108F77B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136" y="2391702"/>
            <a:ext cx="6934380" cy="2074596"/>
          </a:xfrm>
          <a:prstGeom prst="rect">
            <a:avLst/>
          </a:prstGeom>
        </p:spPr>
      </p:pic>
      <p:pic>
        <p:nvPicPr>
          <p:cNvPr id="5" name="Picture 14" descr="Afbeeldingsresultaat voor verstikking baby&quot;">
            <a:extLst>
              <a:ext uri="{FF2B5EF4-FFF2-40B4-BE49-F238E27FC236}">
                <a16:creationId xmlns:a16="http://schemas.microsoft.com/office/drawing/2014/main" id="{E2A00328-70DA-4CE2-8C79-35FD9D291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12" y="4704587"/>
            <a:ext cx="2756448" cy="183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fbeeldingsresultaat voor Heimlich greep kinderen&quot;">
            <a:extLst>
              <a:ext uri="{FF2B5EF4-FFF2-40B4-BE49-F238E27FC236}">
                <a16:creationId xmlns:a16="http://schemas.microsoft.com/office/drawing/2014/main" id="{327E59CC-FB4D-4341-8C14-C0DFC13389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58"/>
          <a:stretch/>
        </p:blipFill>
        <p:spPr bwMode="auto">
          <a:xfrm>
            <a:off x="9457484" y="2904606"/>
            <a:ext cx="2437796" cy="363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32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D7BF90-14F6-47BA-B838-A2595B4FE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Hurken en knielen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742F09-6E06-4FA6-BDEF-756900B6A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42" name="Picture 2" descr="Afbeeldingsresultaat voor ergonomisch werken kinderopvang">
            <a:extLst>
              <a:ext uri="{FF2B5EF4-FFF2-40B4-BE49-F238E27FC236}">
                <a16:creationId xmlns:a16="http://schemas.microsoft.com/office/drawing/2014/main" id="{14277A0D-ED55-47F6-8831-B9DC89A007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" t="27955" r="4126" b="4253"/>
          <a:stretch/>
        </p:blipFill>
        <p:spPr bwMode="auto">
          <a:xfrm>
            <a:off x="2667318" y="2937298"/>
            <a:ext cx="3428682" cy="250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Afbeeldingsresultaat voor ergonomisch werken opruimen&quot;">
            <a:extLst>
              <a:ext uri="{FF2B5EF4-FFF2-40B4-BE49-F238E27FC236}">
                <a16:creationId xmlns:a16="http://schemas.microsoft.com/office/drawing/2014/main" id="{FBE2CF3D-129F-446F-8B3D-8B8CEE53B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322" y="2638044"/>
            <a:ext cx="3121360" cy="312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60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7309A3-826F-4CEB-BDC9-79D908DEA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Omgaan met (werk)stress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D63E49-9C10-4A03-881D-B9F9CF657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200" u="sng" dirty="0"/>
              <a:t>Welke taken geven je energie en welke kosten je energie?</a:t>
            </a:r>
          </a:p>
          <a:p>
            <a:pPr marL="0" indent="0" algn="ctr">
              <a:buNone/>
            </a:pPr>
            <a:endParaRPr lang="nl-NL" sz="2200" dirty="0"/>
          </a:p>
          <a:p>
            <a:r>
              <a:rPr lang="nl-NL" sz="2200" dirty="0"/>
              <a:t>Maak 2 tabellen</a:t>
            </a:r>
          </a:p>
          <a:p>
            <a:r>
              <a:rPr lang="nl-NL" sz="2200" dirty="0"/>
              <a:t>Eerste tabel = energiegevers – Tweede tabel = energiezuigers</a:t>
            </a:r>
          </a:p>
          <a:p>
            <a:r>
              <a:rPr lang="nl-NL" sz="2200" dirty="0"/>
              <a:t>Schrijf voor jezelf in elke tabel </a:t>
            </a:r>
            <a:r>
              <a:rPr lang="nl-NL" sz="2200" b="1" dirty="0"/>
              <a:t>5</a:t>
            </a:r>
            <a:r>
              <a:rPr lang="nl-NL" sz="2200" dirty="0"/>
              <a:t> dingen op</a:t>
            </a:r>
          </a:p>
          <a:p>
            <a:r>
              <a:rPr lang="nl-NL" sz="2200" dirty="0"/>
              <a:t>15 minuten de tijd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2454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C0860-7C1E-4A6C-BECE-8746F6CC3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Volgende les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CCA362-4C77-443C-8FD8-C2C1A6336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200" dirty="0"/>
              <a:t>Laatste les voor de toets</a:t>
            </a:r>
          </a:p>
          <a:p>
            <a:r>
              <a:rPr lang="nl-NL" sz="2200" dirty="0"/>
              <a:t>Voorbereiden voor de toets</a:t>
            </a:r>
          </a:p>
          <a:p>
            <a:r>
              <a:rPr lang="nl-NL" sz="2200" dirty="0"/>
              <a:t>Alle behandelde stof kort herhalen</a:t>
            </a:r>
          </a:p>
          <a:p>
            <a:r>
              <a:rPr lang="nl-NL" sz="2200" dirty="0"/>
              <a:t>Jullie voorbereidde vragen bij langs</a:t>
            </a:r>
          </a:p>
          <a:p>
            <a:endParaRPr lang="nl-NL" sz="22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6794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2EC96B1-547E-4DFB-88BD-9F5CD308B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Lesdoelen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4FF2666F-947F-461A-A60B-EA10E7E27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5" y="2590800"/>
            <a:ext cx="7729728" cy="4067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>
                <a:solidFill>
                  <a:schemeClr val="tx1"/>
                </a:solidFill>
              </a:rPr>
              <a:t>		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tx1"/>
                </a:solidFill>
              </a:rPr>
              <a:t>		</a:t>
            </a:r>
            <a:r>
              <a:rPr lang="nl-NL" sz="2200" dirty="0">
                <a:solidFill>
                  <a:schemeClr val="tx1"/>
                </a:solidFill>
              </a:rPr>
              <a:t>Aan het eind van deze les kan de student in 			eigen woorden uitleggen wat weren betekent</a:t>
            </a:r>
          </a:p>
          <a:p>
            <a:pPr marL="0" indent="0">
              <a:buNone/>
            </a:pPr>
            <a:endParaRPr lang="nl-NL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sz="2200" dirty="0">
                <a:solidFill>
                  <a:schemeClr val="tx1"/>
                </a:solidFill>
              </a:rPr>
              <a:t>		Aan het eind van deze les kan de student bij 			vier van de acht behandelde kinderziektes 			uitleggen waarom een kind wel of niet 				geweerd mag worden in de kinderopvang</a:t>
            </a:r>
          </a:p>
        </p:txBody>
      </p:sp>
      <p:sp>
        <p:nvSpPr>
          <p:cNvPr id="9" name="Rechthoek 8" descr="Roos">
            <a:extLst>
              <a:ext uri="{FF2B5EF4-FFF2-40B4-BE49-F238E27FC236}">
                <a16:creationId xmlns:a16="http://schemas.microsoft.com/office/drawing/2014/main" id="{425DEB20-A87C-463D-A740-4196117DF5E7}"/>
              </a:ext>
            </a:extLst>
          </p:cNvPr>
          <p:cNvSpPr/>
          <p:nvPr/>
        </p:nvSpPr>
        <p:spPr>
          <a:xfrm>
            <a:off x="2869311" y="3061447"/>
            <a:ext cx="1031053" cy="991821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Rechthoek 9" descr="Venn-diagram">
            <a:extLst>
              <a:ext uri="{FF2B5EF4-FFF2-40B4-BE49-F238E27FC236}">
                <a16:creationId xmlns:a16="http://schemas.microsoft.com/office/drawing/2014/main" id="{DAA252C3-62B6-496F-92EF-2D8622F989CD}"/>
              </a:ext>
            </a:extLst>
          </p:cNvPr>
          <p:cNvSpPr/>
          <p:nvPr/>
        </p:nvSpPr>
        <p:spPr>
          <a:xfrm>
            <a:off x="2869311" y="4490656"/>
            <a:ext cx="1031054" cy="991822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25591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2EC96B1-547E-4DFB-88BD-9F5CD308B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Lesdoelen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4FF2666F-947F-461A-A60B-EA10E7E27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5" y="2590800"/>
            <a:ext cx="7729728" cy="4067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>
                <a:solidFill>
                  <a:schemeClr val="tx1"/>
                </a:solidFill>
              </a:rPr>
              <a:t>		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tx1"/>
                </a:solidFill>
              </a:rPr>
              <a:t>		</a:t>
            </a:r>
            <a:r>
              <a:rPr lang="nl-NL" sz="2200" dirty="0">
                <a:solidFill>
                  <a:schemeClr val="tx1"/>
                </a:solidFill>
              </a:rPr>
              <a:t>Aan het eind van deze les kan de student in 			eigen woorden uitleggen wat weren betekent</a:t>
            </a:r>
          </a:p>
          <a:p>
            <a:pPr marL="0" indent="0">
              <a:buNone/>
            </a:pPr>
            <a:endParaRPr lang="nl-NL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sz="2200" dirty="0">
                <a:solidFill>
                  <a:schemeClr val="tx1"/>
                </a:solidFill>
              </a:rPr>
              <a:t>		Aan het eind van deze les kan de student bij 			vier van de acht behandelde kinderziektes 			uitleggen waarom een kind wel of niet 				geweerd mag worden in de kinderopvang</a:t>
            </a:r>
          </a:p>
        </p:txBody>
      </p:sp>
      <p:sp>
        <p:nvSpPr>
          <p:cNvPr id="9" name="Rechthoek 8" descr="Roos">
            <a:extLst>
              <a:ext uri="{FF2B5EF4-FFF2-40B4-BE49-F238E27FC236}">
                <a16:creationId xmlns:a16="http://schemas.microsoft.com/office/drawing/2014/main" id="{425DEB20-A87C-463D-A740-4196117DF5E7}"/>
              </a:ext>
            </a:extLst>
          </p:cNvPr>
          <p:cNvSpPr/>
          <p:nvPr/>
        </p:nvSpPr>
        <p:spPr>
          <a:xfrm>
            <a:off x="2869311" y="3061447"/>
            <a:ext cx="1031053" cy="991821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Rechthoek 9" descr="Venn-diagram">
            <a:extLst>
              <a:ext uri="{FF2B5EF4-FFF2-40B4-BE49-F238E27FC236}">
                <a16:creationId xmlns:a16="http://schemas.microsoft.com/office/drawing/2014/main" id="{DAA252C3-62B6-496F-92EF-2D8622F989CD}"/>
              </a:ext>
            </a:extLst>
          </p:cNvPr>
          <p:cNvSpPr/>
          <p:nvPr/>
        </p:nvSpPr>
        <p:spPr>
          <a:xfrm>
            <a:off x="2869311" y="4490656"/>
            <a:ext cx="1031054" cy="991822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64853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4ED522-62E8-4D9E-BECA-9B85E8F5E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of niet waar?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D119FA-AC8E-4E98-9901-E7795FEE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2305" y="2627020"/>
            <a:ext cx="9128570" cy="407858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2200" dirty="0"/>
              <a:t>Een baby leg je afwisselend op zijn buik en rug te slapen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200" dirty="0"/>
              <a:t>Je werkgever heeft verplichtingen ten aanzien van ergonomisch werken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200" dirty="0"/>
              <a:t>Kinderen zonder vaccinatie, weer je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200" dirty="0"/>
              <a:t>Voor een ergonomische omgeving werk je samen met collega’s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200" dirty="0"/>
              <a:t>Als pedagogisch medewerker mag je medicijnen injecteren bij kinderen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200" dirty="0"/>
              <a:t>Als een baby huilt omdat hij moe is, kun je hem het beste in slaap wiegen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200" dirty="0"/>
              <a:t>Als er een infectieziekte heerst op jouw groep, informeer je ouders van niet besmette kinderen hierover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200" dirty="0"/>
              <a:t>Lichamelijke handelingen brengen gezondheidsrisico’s met zich mee als je ze niet op de juiste manier uitvoert </a:t>
            </a:r>
          </a:p>
          <a:p>
            <a:pPr marL="457200" indent="-457200">
              <a:buFont typeface="+mj-lt"/>
              <a:buAutoNum type="arabicPeriod"/>
            </a:pPr>
            <a:endParaRPr lang="nl-NL" sz="2200" dirty="0"/>
          </a:p>
          <a:p>
            <a:pPr marL="457200" indent="-457200">
              <a:buFont typeface="+mj-lt"/>
              <a:buAutoNum type="arabicPeriod"/>
            </a:pP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2197605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4ED522-62E8-4D9E-BECA-9B85E8F5E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of niet waar?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D119FA-AC8E-4E98-9901-E7795FEE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2305" y="2627020"/>
            <a:ext cx="9128570" cy="407858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2200" dirty="0"/>
              <a:t>Een baby leg je afwisselend op zijn buik en rug te slapen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200" dirty="0"/>
              <a:t>Je werkgever heeft verplichtingen ten aanzien van ergonomisch werken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200" dirty="0"/>
              <a:t>Kinderen zonder vaccinatie, weer je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200" dirty="0"/>
              <a:t>Voor een ergonomische omgeving werk je samen met collega’s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200" dirty="0"/>
              <a:t>Als pedagogisch medewerker mag je medicijnen injecteren bij kinderen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200" dirty="0"/>
              <a:t>Als een baby huilt omdat hij moe is, kun je hem het beste in slaap wiegen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200" dirty="0"/>
              <a:t>Als er een infectieziekte heerst op jouw groep, informeer je ouders van niet besmette kinderen hierover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200" dirty="0"/>
              <a:t>Lichamelijke handelingen brengen gezondheidsrisico’s met zich mee als je ze niet op de juiste manier uitvoert </a:t>
            </a:r>
          </a:p>
          <a:p>
            <a:pPr marL="457200" indent="-457200">
              <a:buFont typeface="+mj-lt"/>
              <a:buAutoNum type="arabicPeriod"/>
            </a:pPr>
            <a:endParaRPr lang="nl-NL" sz="2200" dirty="0"/>
          </a:p>
          <a:p>
            <a:pPr marL="457200" indent="-457200">
              <a:buFont typeface="+mj-lt"/>
              <a:buAutoNum type="arabicPeriod"/>
            </a:pPr>
            <a:endParaRPr lang="nl-NL" sz="22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A700533-8397-4BFF-B2FE-31D59BDB0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7108" y="3089416"/>
            <a:ext cx="365174" cy="35848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C01F480-CEA3-4E5C-9AA9-AA056C566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124" y="2689220"/>
            <a:ext cx="374609" cy="37740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0F554E9-26C6-455B-BD33-035541120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274" y="3521873"/>
            <a:ext cx="374609" cy="37740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2ABABEE-CA9E-4DCD-99B5-D510A85E7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0224" y="3980912"/>
            <a:ext cx="376237" cy="36934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53E377D-CEEE-4F93-A9A3-869808388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2694" y="4383629"/>
            <a:ext cx="374609" cy="37740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8AFE683-CB52-4E12-B99B-936269D68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5541" y="4784681"/>
            <a:ext cx="374609" cy="37740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24CDACF-6C20-4BEF-997C-84064D022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092" y="5599106"/>
            <a:ext cx="376237" cy="36934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6D5A7EA-6E1C-434F-AC41-4C75A8A0E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329" y="6285962"/>
            <a:ext cx="376237" cy="36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9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210F9F-3C93-4928-836A-44374A4B2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nl-NL" dirty="0">
                <a:solidFill>
                  <a:srgbClr val="262626"/>
                </a:solidFill>
              </a:rPr>
              <a:t>verzorgingsprotocollen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E29FD040-96B4-4E71-AED5-4CF3D893A3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7510904"/>
              </p:ext>
            </p:extLst>
          </p:nvPr>
        </p:nvGraphicFramePr>
        <p:xfrm>
          <a:off x="965201" y="3075351"/>
          <a:ext cx="10261602" cy="2364829"/>
        </p:xfrm>
        <a:graphic>
          <a:graphicData uri="http://schemas.openxmlformats.org/drawingml/2006/table">
            <a:tbl>
              <a:tblPr firstRow="1" firstCol="1" bandRow="1"/>
              <a:tblGrid>
                <a:gridCol w="2520949">
                  <a:extLst>
                    <a:ext uri="{9D8B030D-6E8A-4147-A177-3AD203B41FA5}">
                      <a16:colId xmlns:a16="http://schemas.microsoft.com/office/drawing/2014/main" val="2008248305"/>
                    </a:ext>
                  </a:extLst>
                </a:gridCol>
                <a:gridCol w="2790825">
                  <a:extLst>
                    <a:ext uri="{9D8B030D-6E8A-4147-A177-3AD203B41FA5}">
                      <a16:colId xmlns:a16="http://schemas.microsoft.com/office/drawing/2014/main" val="413887726"/>
                    </a:ext>
                  </a:extLst>
                </a:gridCol>
                <a:gridCol w="2981532">
                  <a:extLst>
                    <a:ext uri="{9D8B030D-6E8A-4147-A177-3AD203B41FA5}">
                      <a16:colId xmlns:a16="http://schemas.microsoft.com/office/drawing/2014/main" val="2880390620"/>
                    </a:ext>
                  </a:extLst>
                </a:gridCol>
                <a:gridCol w="1968296">
                  <a:extLst>
                    <a:ext uri="{9D8B030D-6E8A-4147-A177-3AD203B41FA5}">
                      <a16:colId xmlns:a16="http://schemas.microsoft.com/office/drawing/2014/main" val="541160749"/>
                    </a:ext>
                  </a:extLst>
                </a:gridCol>
              </a:tblGrid>
              <a:tr h="2228124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200" b="1" i="0" u="none" strike="noStrike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Geneesmiddelen verstrekking</a:t>
                      </a:r>
                      <a:endParaRPr lang="nl-NL" sz="2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656" marR="128656" marT="178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200" b="0" i="0" u="none" strike="noStrike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Schriftelijk vastleggen: </a:t>
                      </a:r>
                      <a:endParaRPr lang="nl-NL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200" b="0" i="0" u="none" strike="noStrike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Welk medicijn</a:t>
                      </a:r>
                      <a:endParaRPr lang="nl-NL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200" b="0" i="0" u="none" strike="noStrike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Gebruik</a:t>
                      </a:r>
                      <a:endParaRPr lang="nl-NL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200" b="0" i="0" u="none" strike="noStrike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Dosering</a:t>
                      </a:r>
                      <a:endParaRPr lang="nl-NL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200" b="0" i="0" u="none" strike="noStrike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Wanneer, hoe vaak en hoelang het ingenomen wordt</a:t>
                      </a:r>
                      <a:endParaRPr lang="nl-NL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656" marR="128656" marT="178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nl-NL" sz="2200" b="0" i="0" u="none" strike="noStrike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In originele verpakking</a:t>
                      </a:r>
                      <a:endParaRPr lang="nl-NL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200" b="0" i="0" u="none" strike="noStrike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Houdbaarheidsdatum controleren</a:t>
                      </a:r>
                      <a:endParaRPr lang="nl-NL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200" b="0" i="0" u="none" strike="noStrike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Bijsluiter lezen voor evt. bijwerkingen</a:t>
                      </a:r>
                      <a:endParaRPr lang="nl-NL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200" b="0" i="0" u="none" strike="noStrike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Aftekenlijst voor alle betrokkenen</a:t>
                      </a:r>
                      <a:endParaRPr lang="nl-NL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656" marR="128656" marT="178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nl-NL" sz="2200" b="0" i="0" u="none" strike="noStrike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nl-NL" sz="2200" b="0" i="0" u="none" strike="noStrike" dirty="0" err="1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Pm’ers</a:t>
                      </a:r>
                      <a:r>
                        <a:rPr lang="nl-NL" sz="2200" b="0" i="0" u="none" strike="noStrike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alleen injecteren na instructie van verpleegkundig specialist</a:t>
                      </a:r>
                      <a:endParaRPr lang="nl-NL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656" marR="128656" marT="1786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93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1188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C63161-B808-4759-B1A8-67DB7F61B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nl-NL" dirty="0">
                <a:solidFill>
                  <a:srgbClr val="262626"/>
                </a:solidFill>
              </a:rPr>
              <a:t>verzorgingsprotocollen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9F4B9691-A747-4843-B8FB-BA3359452A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7184379"/>
              </p:ext>
            </p:extLst>
          </p:nvPr>
        </p:nvGraphicFramePr>
        <p:xfrm>
          <a:off x="965200" y="3270005"/>
          <a:ext cx="10261602" cy="1844588"/>
        </p:xfrm>
        <a:graphic>
          <a:graphicData uri="http://schemas.openxmlformats.org/drawingml/2006/table">
            <a:tbl>
              <a:tblPr firstRow="1" firstCol="1" bandRow="1"/>
              <a:tblGrid>
                <a:gridCol w="2400938">
                  <a:extLst>
                    <a:ext uri="{9D8B030D-6E8A-4147-A177-3AD203B41FA5}">
                      <a16:colId xmlns:a16="http://schemas.microsoft.com/office/drawing/2014/main" val="479994659"/>
                    </a:ext>
                  </a:extLst>
                </a:gridCol>
                <a:gridCol w="2490831">
                  <a:extLst>
                    <a:ext uri="{9D8B030D-6E8A-4147-A177-3AD203B41FA5}">
                      <a16:colId xmlns:a16="http://schemas.microsoft.com/office/drawing/2014/main" val="986630321"/>
                    </a:ext>
                  </a:extLst>
                </a:gridCol>
                <a:gridCol w="2576638">
                  <a:extLst>
                    <a:ext uri="{9D8B030D-6E8A-4147-A177-3AD203B41FA5}">
                      <a16:colId xmlns:a16="http://schemas.microsoft.com/office/drawing/2014/main" val="975706993"/>
                    </a:ext>
                  </a:extLst>
                </a:gridCol>
                <a:gridCol w="2793195">
                  <a:extLst>
                    <a:ext uri="{9D8B030D-6E8A-4147-A177-3AD203B41FA5}">
                      <a16:colId xmlns:a16="http://schemas.microsoft.com/office/drawing/2014/main" val="3062696964"/>
                    </a:ext>
                  </a:extLst>
                </a:gridCol>
              </a:tblGrid>
              <a:tr h="184458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200" b="1" i="0" u="none" strike="noStrike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Hoofdluizen</a:t>
                      </a:r>
                      <a:endParaRPr lang="nl-NL" sz="2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6516" marR="176516" marT="24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200" b="0" i="0" u="none" strike="noStrike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Eitjes komen binnen tien dagen uit</a:t>
                      </a:r>
                      <a:endParaRPr lang="nl-NL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6516" marR="176516" marT="24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200" b="0" i="0" u="none" strike="noStrike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Achter de oren, in de nek en onder de pony</a:t>
                      </a:r>
                      <a:endParaRPr lang="nl-NL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6516" marR="176516" marT="24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200" b="0" i="0" u="none" strike="noStrike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Ouders  van desbetreffende groep of klas informeren</a:t>
                      </a:r>
                      <a:endParaRPr lang="nl-NL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6516" marR="176516" marT="24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59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2154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A71B18-31BF-4884-84D7-1A7492941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nl-NL" dirty="0">
                <a:solidFill>
                  <a:srgbClr val="262626"/>
                </a:solidFill>
              </a:rPr>
              <a:t>verzorgingsprotocollen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A52E47EC-9388-4733-8DF2-E99775AAC8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796151"/>
              </p:ext>
            </p:extLst>
          </p:nvPr>
        </p:nvGraphicFramePr>
        <p:xfrm>
          <a:off x="965201" y="3068780"/>
          <a:ext cx="10261603" cy="2241265"/>
        </p:xfrm>
        <a:graphic>
          <a:graphicData uri="http://schemas.openxmlformats.org/drawingml/2006/table">
            <a:tbl>
              <a:tblPr firstRow="1" firstCol="1" bandRow="1"/>
              <a:tblGrid>
                <a:gridCol w="1551472">
                  <a:extLst>
                    <a:ext uri="{9D8B030D-6E8A-4147-A177-3AD203B41FA5}">
                      <a16:colId xmlns:a16="http://schemas.microsoft.com/office/drawing/2014/main" val="2580473213"/>
                    </a:ext>
                  </a:extLst>
                </a:gridCol>
                <a:gridCol w="3036154">
                  <a:extLst>
                    <a:ext uri="{9D8B030D-6E8A-4147-A177-3AD203B41FA5}">
                      <a16:colId xmlns:a16="http://schemas.microsoft.com/office/drawing/2014/main" val="2793004421"/>
                    </a:ext>
                  </a:extLst>
                </a:gridCol>
                <a:gridCol w="2899354">
                  <a:extLst>
                    <a:ext uri="{9D8B030D-6E8A-4147-A177-3AD203B41FA5}">
                      <a16:colId xmlns:a16="http://schemas.microsoft.com/office/drawing/2014/main" val="1287502273"/>
                    </a:ext>
                  </a:extLst>
                </a:gridCol>
                <a:gridCol w="2774623">
                  <a:extLst>
                    <a:ext uri="{9D8B030D-6E8A-4147-A177-3AD203B41FA5}">
                      <a16:colId xmlns:a16="http://schemas.microsoft.com/office/drawing/2014/main" val="4159086576"/>
                    </a:ext>
                  </a:extLst>
                </a:gridCol>
              </a:tblGrid>
              <a:tr h="2241265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200" b="1" i="0" u="none" strike="noStrike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Huilen</a:t>
                      </a:r>
                      <a:endParaRPr lang="nl-NL" sz="2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3816" marR="173816" marT="241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200" b="0" i="0" u="none" strike="noStrike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Bij vermoeidheid huilbaby’s in bed leggen (ogen wrijven, gapen)</a:t>
                      </a:r>
                      <a:endParaRPr lang="nl-NL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3816" marR="173816" marT="241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200" b="0" i="0" u="none" strike="noStrike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Helpen door zo veel mogelijk rust en regelmaat te bieden (prikkels wegnemen)</a:t>
                      </a:r>
                      <a:endParaRPr lang="nl-NL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3816" marR="173816" marT="241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200" b="0" i="0" u="none" strike="noStrike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Vaste volgorde van activiteiten aanhouden</a:t>
                      </a:r>
                      <a:endParaRPr lang="nl-NL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3816" marR="173816" marT="2414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559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130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38508-C34A-48F6-AE74-548782B45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nl-NL" dirty="0">
                <a:solidFill>
                  <a:srgbClr val="262626"/>
                </a:solidFill>
              </a:rPr>
              <a:t>verzorgingsprotocollen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7C8FB756-CFEA-4121-A842-7A2BFF2B28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0121694"/>
              </p:ext>
            </p:extLst>
          </p:nvPr>
        </p:nvGraphicFramePr>
        <p:xfrm>
          <a:off x="965201" y="2694763"/>
          <a:ext cx="10261601" cy="2989299"/>
        </p:xfrm>
        <a:graphic>
          <a:graphicData uri="http://schemas.openxmlformats.org/drawingml/2006/table">
            <a:tbl>
              <a:tblPr firstRow="1" firstCol="1" bandRow="1"/>
              <a:tblGrid>
                <a:gridCol w="2178049">
                  <a:extLst>
                    <a:ext uri="{9D8B030D-6E8A-4147-A177-3AD203B41FA5}">
                      <a16:colId xmlns:a16="http://schemas.microsoft.com/office/drawing/2014/main" val="201688329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1139718"/>
                    </a:ext>
                  </a:extLst>
                </a:gridCol>
                <a:gridCol w="2387431">
                  <a:extLst>
                    <a:ext uri="{9D8B030D-6E8A-4147-A177-3AD203B41FA5}">
                      <a16:colId xmlns:a16="http://schemas.microsoft.com/office/drawing/2014/main" val="4056438775"/>
                    </a:ext>
                  </a:extLst>
                </a:gridCol>
                <a:gridCol w="2943396">
                  <a:extLst>
                    <a:ext uri="{9D8B030D-6E8A-4147-A177-3AD203B41FA5}">
                      <a16:colId xmlns:a16="http://schemas.microsoft.com/office/drawing/2014/main" val="1715400730"/>
                    </a:ext>
                  </a:extLst>
                </a:gridCol>
              </a:tblGrid>
              <a:tr h="2989299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200" b="1" i="0" u="none" strike="noStrike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Veilig slapen</a:t>
                      </a:r>
                      <a:endParaRPr lang="nl-NL" sz="2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1849" marR="131849" marT="183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200" b="0" i="0" u="none" strike="noStrike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Wiegendood risico bij baby’s van 3 tot 9 maanden</a:t>
                      </a:r>
                      <a:endParaRPr lang="nl-NL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1849" marR="131849" marT="183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200" b="0" i="0" u="none" strike="noStrike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Baby nooit op zijn buik laten slapen (ademnood)</a:t>
                      </a:r>
                      <a:endParaRPr lang="nl-NL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1849" marR="131849" marT="183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nl-NL" sz="2200" b="0" i="0" u="none" strike="noStrike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Voorkom dat de baby het te warm krijgt (daarom dekentje of lakentje rondom instoppen) </a:t>
                      </a:r>
                      <a:endParaRPr lang="nl-NL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200" b="0" i="0" u="none" strike="noStrike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Slaapkamer temperatuur tussen de 15 en 18 graden</a:t>
                      </a:r>
                      <a:endParaRPr lang="nl-NL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1849" marR="131849" marT="183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2225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93369"/>
      </p:ext>
    </p:extLst>
  </p:cSld>
  <p:clrMapOvr>
    <a:masterClrMapping/>
  </p:clrMapOvr>
</p:sld>
</file>

<file path=ppt/theme/theme1.xml><?xml version="1.0" encoding="utf-8"?>
<a:theme xmlns:a="http://schemas.openxmlformats.org/drawingml/2006/main" name="Pakket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762</Words>
  <Application>Microsoft Office PowerPoint</Application>
  <PresentationFormat>Breedbeeld</PresentationFormat>
  <Paragraphs>112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7" baseType="lpstr">
      <vt:lpstr>Arial</vt:lpstr>
      <vt:lpstr>Calibri</vt:lpstr>
      <vt:lpstr>Gill Sans MT</vt:lpstr>
      <vt:lpstr>Pakket</vt:lpstr>
      <vt:lpstr>Beperkingen en stoornissen</vt:lpstr>
      <vt:lpstr>Terugblik vorige les</vt:lpstr>
      <vt:lpstr>Lesdoelen</vt:lpstr>
      <vt:lpstr>Waar of niet waar?</vt:lpstr>
      <vt:lpstr>Waar of niet waar?</vt:lpstr>
      <vt:lpstr>verzorgingsprotocollen</vt:lpstr>
      <vt:lpstr>verzorgingsprotocollen</vt:lpstr>
      <vt:lpstr>verzorgingsprotocollen</vt:lpstr>
      <vt:lpstr>verzorgingsprotocollen</vt:lpstr>
      <vt:lpstr>verzorgingsprotocollen</vt:lpstr>
      <vt:lpstr>Overige verzorgingsprotocollen</vt:lpstr>
      <vt:lpstr>vraag</vt:lpstr>
      <vt:lpstr>weren</vt:lpstr>
      <vt:lpstr>Weren, ja of nee?</vt:lpstr>
      <vt:lpstr>PowerPoint-presentatie</vt:lpstr>
      <vt:lpstr>Wat is Ergonomisch werken?</vt:lpstr>
      <vt:lpstr>Tillen en dragen</vt:lpstr>
      <vt:lpstr>Werken op volwassen hoogte</vt:lpstr>
      <vt:lpstr>Langdurig reiken</vt:lpstr>
      <vt:lpstr>Hurken en knielen</vt:lpstr>
      <vt:lpstr>Omgaan met (werk)stress</vt:lpstr>
      <vt:lpstr>Volgende les</vt:lpstr>
      <vt:lpstr>Lesdoelen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Beperkingen en stoornissen</dc:title>
  <dc:creator>Myrthe Langeveld</dc:creator>
  <cp:lastModifiedBy>Myrthe Langeveld</cp:lastModifiedBy>
  <cp:revision>19</cp:revision>
  <dcterms:created xsi:type="dcterms:W3CDTF">2020-01-10T10:05:25Z</dcterms:created>
  <dcterms:modified xsi:type="dcterms:W3CDTF">2020-01-13T07:48:31Z</dcterms:modified>
</cp:coreProperties>
</file>